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3" r:id="rId2"/>
    <p:sldId id="274" r:id="rId3"/>
    <p:sldId id="275" r:id="rId4"/>
    <p:sldId id="279" r:id="rId5"/>
    <p:sldId id="280" r:id="rId6"/>
    <p:sldId id="281" r:id="rId7"/>
    <p:sldId id="282" r:id="rId8"/>
    <p:sldId id="294" r:id="rId9"/>
    <p:sldId id="295" r:id="rId10"/>
    <p:sldId id="283" r:id="rId11"/>
    <p:sldId id="284" r:id="rId12"/>
    <p:sldId id="285" r:id="rId13"/>
    <p:sldId id="293" r:id="rId14"/>
    <p:sldId id="286" r:id="rId15"/>
    <p:sldId id="287" r:id="rId16"/>
    <p:sldId id="288" r:id="rId17"/>
    <p:sldId id="289" r:id="rId18"/>
    <p:sldId id="290" r:id="rId19"/>
    <p:sldId id="291" r:id="rId20"/>
    <p:sldId id="296" r:id="rId21"/>
    <p:sldId id="297" r:id="rId22"/>
    <p:sldId id="29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C55BC-B504-42F5-BB6E-B87EFFE3B138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C6162A-747D-448F-8E83-751F9DE6488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12081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91974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919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61289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1924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25009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18254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67740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36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7805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0731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3125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640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235508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0773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6250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722099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2680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A938DF-2964-40C0-A496-E1BA60728F24}" type="datetimeFigureOut">
              <a:rPr lang="ru-KZ" smtClean="0"/>
              <a:t>10.05.2024</a:t>
            </a:fld>
            <a:endParaRPr lang="ru-K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85E78B-1B6E-4FBB-9DA8-62A98D3F40EF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48943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5.xml"/><Relationship Id="rId18" Type="http://schemas.openxmlformats.org/officeDocument/2006/relationships/slide" Target="slide2.xml"/><Relationship Id="rId3" Type="http://schemas.openxmlformats.org/officeDocument/2006/relationships/slide" Target="slide5.xml"/><Relationship Id="rId21" Type="http://schemas.openxmlformats.org/officeDocument/2006/relationships/slide" Target="slide20.xml"/><Relationship Id="rId7" Type="http://schemas.openxmlformats.org/officeDocument/2006/relationships/slide" Target="slide9.xml"/><Relationship Id="rId12" Type="http://schemas.openxmlformats.org/officeDocument/2006/relationships/slide" Target="slide14.xml"/><Relationship Id="rId17" Type="http://schemas.openxmlformats.org/officeDocument/2006/relationships/slide" Target="slide1.xml"/><Relationship Id="rId2" Type="http://schemas.openxmlformats.org/officeDocument/2006/relationships/slide" Target="slide4.xml"/><Relationship Id="rId16" Type="http://schemas.openxmlformats.org/officeDocument/2006/relationships/slide" Target="slide18.xml"/><Relationship Id="rId20" Type="http://schemas.openxmlformats.org/officeDocument/2006/relationships/slide" Target="slide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7.xml"/><Relationship Id="rId15" Type="http://schemas.openxmlformats.org/officeDocument/2006/relationships/slide" Target="slide17.xml"/><Relationship Id="rId23" Type="http://schemas.openxmlformats.org/officeDocument/2006/relationships/slide" Target="slide22.xml"/><Relationship Id="rId10" Type="http://schemas.openxmlformats.org/officeDocument/2006/relationships/slide" Target="slide12.xml"/><Relationship Id="rId19" Type="http://schemas.openxmlformats.org/officeDocument/2006/relationships/slide" Target="slide3.xml"/><Relationship Id="rId4" Type="http://schemas.openxmlformats.org/officeDocument/2006/relationships/slide" Target="slide6.xml"/><Relationship Id="rId9" Type="http://schemas.openxmlformats.org/officeDocument/2006/relationships/slide" Target="slide11.xml"/><Relationship Id="rId14" Type="http://schemas.openxmlformats.org/officeDocument/2006/relationships/slide" Target="slide16.xml"/><Relationship Id="rId22" Type="http://schemas.openxmlformats.org/officeDocument/2006/relationships/slide" Target="sl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F12D5-9817-46F8-AC4B-6E6EB722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65532"/>
            <a:ext cx="12192000" cy="1408893"/>
          </a:xfrm>
        </p:spPr>
        <p:txBody>
          <a:bodyPr>
            <a:no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РЕСПУБЛИКИ КАЗАХСТАН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СЕВЕРО-КАЗАХСТАНСКИЙ УНИВЕРСИТЕТ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ИМ. М. КОЗЫБАЕВА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ИНЖЕНЕРИИ И ЦИФРОВЫХ ТЕХНОЛОГИЙ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КАФЕДРЫ «ИНФОРМАЦИОННО-КОММУНИКАЦИОННЫЕ ТЕХНОЛОГИИ»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9E5BA0-034C-4C60-A68D-E4E88F50A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90916"/>
            <a:ext cx="9144000" cy="824303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 для компьютерного клуба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updown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79774C4A-DD11-4806-87AC-3C3A1439E6BB}"/>
              </a:ext>
            </a:extLst>
          </p:cNvPr>
          <p:cNvSpPr txBox="1">
            <a:spLocks/>
          </p:cNvSpPr>
          <p:nvPr/>
        </p:nvSpPr>
        <p:spPr>
          <a:xfrm>
            <a:off x="560440" y="3533016"/>
            <a:ext cx="10626820" cy="283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студенты      							Оразкенов О.Т.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АПО-20-1								Дейнеков Р.А.</a:t>
            </a: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							Астапенко Н.В.</a:t>
            </a:r>
          </a:p>
          <a:p>
            <a:pPr algn="just"/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Доцент, кафедра «Информационно-коммуникационные технологии»</a:t>
            </a:r>
          </a:p>
          <a:p>
            <a:pPr algn="just"/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доктор </a:t>
            </a:r>
            <a:r>
              <a:rPr lang="ru-RU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FE39635-E2C1-4A87-B9B5-700E1A34BD3C}"/>
              </a:ext>
            </a:extLst>
          </p:cNvPr>
          <p:cNvSpPr txBox="1">
            <a:spLocks/>
          </p:cNvSpPr>
          <p:nvPr/>
        </p:nvSpPr>
        <p:spPr>
          <a:xfrm>
            <a:off x="5032340" y="6359022"/>
            <a:ext cx="2339419" cy="48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Петропавловск, 2024</a:t>
            </a:r>
          </a:p>
        </p:txBody>
      </p:sp>
    </p:spTree>
    <p:extLst>
      <p:ext uri="{BB962C8B-B14F-4D97-AF65-F5344CB8AC3E}">
        <p14:creationId xmlns:p14="http://schemas.microsoft.com/office/powerpoint/2010/main" val="379608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3AA1EC-1296-9338-3AA5-8F4684AFE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2" y="164344"/>
            <a:ext cx="10131425" cy="1456267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 сайта</a:t>
            </a:r>
            <a:endParaRPr lang="ru-KZ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79BF945-CE66-9FDE-B0F5-FDA3D2844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87" y="1296147"/>
            <a:ext cx="10736826" cy="5217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Стрелка: развернутая 2">
            <a:hlinkClick r:id="rId3" action="ppaction://hlinksldjump"/>
            <a:extLst>
              <a:ext uri="{FF2B5EF4-FFF2-40B4-BE49-F238E27FC236}">
                <a16:creationId xmlns:a16="http://schemas.microsoft.com/office/drawing/2014/main" id="{C8E45632-8DCB-06DC-E681-38087FB88D33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8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AC0A5-452D-107D-CDBC-C988FA3C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17" y="0"/>
            <a:ext cx="10131425" cy="1456267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Приветственная секция главной страницы</a:t>
            </a:r>
            <a:endParaRPr lang="ru-KZ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94867E1-875E-7030-662A-B4ADA97FA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8" name="Стрелка: развернутая 7">
            <a:hlinkClick r:id="rId2" action="ppaction://hlinksldjump"/>
            <a:extLst>
              <a:ext uri="{FF2B5EF4-FFF2-40B4-BE49-F238E27FC236}">
                <a16:creationId xmlns:a16="http://schemas.microsoft.com/office/drawing/2014/main" id="{E559B888-7927-5C36-3DD8-1AF7291EF7E3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1663DD-DF9B-4C41-A511-0F571DAB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260"/>
            <a:ext cx="12192000" cy="58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2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F548F-0B01-397E-243C-471F2088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54" y="0"/>
            <a:ext cx="10131425" cy="1456267"/>
          </a:xfrm>
        </p:spPr>
        <p:txBody>
          <a:bodyPr/>
          <a:lstStyle/>
          <a:p>
            <a:r>
              <a:rPr lang="ru-RU" dirty="0"/>
              <a:t>Секция доступных услуг</a:t>
            </a:r>
            <a:endParaRPr lang="ru-KZ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8F36249-E1CF-6D9F-048E-3792AF394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6" y="1376515"/>
            <a:ext cx="12179263" cy="5481485"/>
          </a:xfrm>
        </p:spPr>
      </p:pic>
      <p:sp>
        <p:nvSpPr>
          <p:cNvPr id="8" name="Стрелка: развернутая 7">
            <a:hlinkClick r:id="rId3" action="ppaction://hlinksldjump"/>
            <a:extLst>
              <a:ext uri="{FF2B5EF4-FFF2-40B4-BE49-F238E27FC236}">
                <a16:creationId xmlns:a16="http://schemas.microsoft.com/office/drawing/2014/main" id="{32B6B7AD-BDB0-51EF-DF17-4D91567AD83A}"/>
              </a:ext>
            </a:extLst>
          </p:cNvPr>
          <p:cNvSpPr/>
          <p:nvPr/>
        </p:nvSpPr>
        <p:spPr>
          <a:xfrm rot="16200000">
            <a:off x="11395587" y="19664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65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80659-D95F-1ACC-1FAE-C5D55AA9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733"/>
            <a:ext cx="5528186" cy="999067"/>
          </a:xfrm>
        </p:spPr>
        <p:txBody>
          <a:bodyPr/>
          <a:lstStyle/>
          <a:p>
            <a:r>
              <a:rPr lang="ru-RU" dirty="0"/>
              <a:t>Секция доступных игр</a:t>
            </a:r>
            <a:endParaRPr lang="ru-KZ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ACC5F8-55B9-9ED8-3497-AE6A08D50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7306"/>
            <a:ext cx="12192000" cy="5640694"/>
          </a:xfrm>
        </p:spPr>
      </p:pic>
      <p:sp>
        <p:nvSpPr>
          <p:cNvPr id="6" name="Стрелка: развернутая 5">
            <a:hlinkClick r:id="rId3" action="ppaction://hlinksldjump"/>
            <a:extLst>
              <a:ext uri="{FF2B5EF4-FFF2-40B4-BE49-F238E27FC236}">
                <a16:creationId xmlns:a16="http://schemas.microsoft.com/office/drawing/2014/main" id="{8AC68985-37FC-FD1D-AE8F-F6BBD76582A2}"/>
              </a:ext>
            </a:extLst>
          </p:cNvPr>
          <p:cNvSpPr/>
          <p:nvPr/>
        </p:nvSpPr>
        <p:spPr>
          <a:xfrm rot="16200000">
            <a:off x="11248104" y="30179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1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7AAE9-E855-ED96-F331-815331F2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Первая часть подвала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-сайта</a:t>
            </a:r>
            <a:endParaRPr lang="ru-KZ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5074D33-72C4-B12F-1845-A2A19240F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0" y="1917291"/>
            <a:ext cx="12165680" cy="4940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Стрелка: развернутая 2">
            <a:hlinkClick r:id="rId3" action="ppaction://hlinksldjump"/>
            <a:extLst>
              <a:ext uri="{FF2B5EF4-FFF2-40B4-BE49-F238E27FC236}">
                <a16:creationId xmlns:a16="http://schemas.microsoft.com/office/drawing/2014/main" id="{77E17E1C-E656-8F2A-6225-622765BBE0DB}"/>
              </a:ext>
            </a:extLst>
          </p:cNvPr>
          <p:cNvSpPr/>
          <p:nvPr/>
        </p:nvSpPr>
        <p:spPr>
          <a:xfrm rot="16200000">
            <a:off x="11245649" y="72513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38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72AC48-4B97-304F-1259-CC9F2DD2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Вторая часть подвала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-сайта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32CEC2-A1EF-4C61-B007-45490B25D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597834-346A-FE00-3ECB-95924FEF24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" y="1927123"/>
            <a:ext cx="12133674" cy="4321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Стрелка: развернутая 4">
            <a:hlinkClick r:id="rId3" action="ppaction://hlinksldjump"/>
            <a:extLst>
              <a:ext uri="{FF2B5EF4-FFF2-40B4-BE49-F238E27FC236}">
                <a16:creationId xmlns:a16="http://schemas.microsoft.com/office/drawing/2014/main" id="{713D3271-8411-8044-9361-3BBCC58B81A5}"/>
              </a:ext>
            </a:extLst>
          </p:cNvPr>
          <p:cNvSpPr/>
          <p:nvPr/>
        </p:nvSpPr>
        <p:spPr>
          <a:xfrm rot="16200000">
            <a:off x="11213643" y="72513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774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7F631-DB14-BA2C-3D64-75E52268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3119283" cy="1456267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Форма авторизации</a:t>
            </a:r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4791-2F84-2F2B-A63F-DA808489D26F}"/>
              </a:ext>
            </a:extLst>
          </p:cNvPr>
          <p:cNvSpPr txBox="1"/>
          <p:nvPr/>
        </p:nvSpPr>
        <p:spPr>
          <a:xfrm>
            <a:off x="7697944" y="1153067"/>
            <a:ext cx="3119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ФОРМА РЕГИСТРАЦИИ</a:t>
            </a:r>
            <a:endParaRPr lang="ru-KZ" dirty="0"/>
          </a:p>
        </p:txBody>
      </p:sp>
      <p:sp>
        <p:nvSpPr>
          <p:cNvPr id="3" name="Стрелка: развернутая 2">
            <a:hlinkClick r:id="rId2" action="ppaction://hlinksldjump"/>
            <a:extLst>
              <a:ext uri="{FF2B5EF4-FFF2-40B4-BE49-F238E27FC236}">
                <a16:creationId xmlns:a16="http://schemas.microsoft.com/office/drawing/2014/main" id="{C8C4CD63-CE78-971F-19BB-61A8C7B72275}"/>
              </a:ext>
            </a:extLst>
          </p:cNvPr>
          <p:cNvSpPr/>
          <p:nvPr/>
        </p:nvSpPr>
        <p:spPr>
          <a:xfrm rot="16200000">
            <a:off x="11275141" y="72513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965862-BB22-4E8A-946B-15FFB82CF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920" y="1905000"/>
            <a:ext cx="6096245" cy="4953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3DA5ADE-D51B-4958-9D82-314B9554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5" y="1878757"/>
            <a:ext cx="6162675" cy="501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3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4F225-9FF7-40F5-1E5E-46FDBCE7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3" y="0"/>
            <a:ext cx="10131425" cy="1456267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с номерами столов</a:t>
            </a:r>
            <a:br>
              <a:rPr lang="ru-KZ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KZ" sz="24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648679F-C9DC-3C54-692E-C7ED73FE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80" y="1337733"/>
            <a:ext cx="6569509" cy="55140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Стрелка: развернутая 2">
            <a:hlinkClick r:id="rId3" action="ppaction://hlinksldjump"/>
            <a:extLst>
              <a:ext uri="{FF2B5EF4-FFF2-40B4-BE49-F238E27FC236}">
                <a16:creationId xmlns:a16="http://schemas.microsoft.com/office/drawing/2014/main" id="{338FF519-9115-8F29-F715-66C1D3156095}"/>
              </a:ext>
            </a:extLst>
          </p:cNvPr>
          <p:cNvSpPr/>
          <p:nvPr/>
        </p:nvSpPr>
        <p:spPr>
          <a:xfrm rot="16200000">
            <a:off x="11352570" y="58993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002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F4214-E7AD-AA18-7AA9-292B0CAD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95" y="121369"/>
            <a:ext cx="3925528" cy="1456267"/>
          </a:xfrm>
        </p:spPr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Интерфейс с вводом даты и времени бронирования</a:t>
            </a:r>
            <a:endParaRPr lang="ru-KZ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54FC8C5-20AB-555A-EB0D-19EF02BFC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7636"/>
            <a:ext cx="5083277" cy="52919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CB47FF-E073-9896-D999-CDD31B027E6D}"/>
              </a:ext>
            </a:extLst>
          </p:cNvPr>
          <p:cNvSpPr txBox="1"/>
          <p:nvPr/>
        </p:nvSpPr>
        <p:spPr>
          <a:xfrm>
            <a:off x="8308258" y="526336"/>
            <a:ext cx="3411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Интерфейс подтверждения заказа</a:t>
            </a:r>
            <a:endParaRPr lang="ru-KZ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A83A58-FE02-E4F6-EEA3-399A8676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516" y="1495100"/>
            <a:ext cx="4719484" cy="53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Стрелка: развернутая 2">
            <a:hlinkClick r:id="rId4" action="ppaction://hlinksldjump"/>
            <a:extLst>
              <a:ext uri="{FF2B5EF4-FFF2-40B4-BE49-F238E27FC236}">
                <a16:creationId xmlns:a16="http://schemas.microsoft.com/office/drawing/2014/main" id="{EDFBC297-A8DC-2372-BC48-DC9AB58AD4EC}"/>
              </a:ext>
            </a:extLst>
          </p:cNvPr>
          <p:cNvSpPr/>
          <p:nvPr/>
        </p:nvSpPr>
        <p:spPr>
          <a:xfrm rot="16200000">
            <a:off x="11488994" y="463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504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052366-57D7-E138-3800-DD13151A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759"/>
            <a:ext cx="12192000" cy="5880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09AC05-09FA-EA0D-9535-99356E96FC11}"/>
              </a:ext>
            </a:extLst>
          </p:cNvPr>
          <p:cNvSpPr txBox="1"/>
          <p:nvPr/>
        </p:nvSpPr>
        <p:spPr>
          <a:xfrm>
            <a:off x="344128" y="297115"/>
            <a:ext cx="8121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Интерфейс выбора еды и напитков</a:t>
            </a:r>
            <a:endParaRPr lang="ru-KZ" sz="3200" dirty="0"/>
          </a:p>
        </p:txBody>
      </p:sp>
      <p:sp>
        <p:nvSpPr>
          <p:cNvPr id="15" name="Стрелка: развернутая 14">
            <a:hlinkClick r:id="rId3" action="ppaction://hlinksldjump"/>
            <a:extLst>
              <a:ext uri="{FF2B5EF4-FFF2-40B4-BE49-F238E27FC236}">
                <a16:creationId xmlns:a16="http://schemas.microsoft.com/office/drawing/2014/main" id="{ECB7E311-01B1-22D2-274F-FEC06AFAE018}"/>
              </a:ext>
            </a:extLst>
          </p:cNvPr>
          <p:cNvSpPr/>
          <p:nvPr/>
        </p:nvSpPr>
        <p:spPr>
          <a:xfrm rot="16200000">
            <a:off x="11405419" y="52415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43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29080B-18AA-4EC3-7989-D050BA56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CFA526-FBBE-1C6D-8866-115E9706E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540385" algn="just">
              <a:lnSpc>
                <a:spcPct val="107000"/>
              </a:lnSpc>
              <a:spcAft>
                <a:spcPts val="800"/>
              </a:spcAft>
            </a:pPr>
            <a:r>
              <a:rPr lang="ru-KZ" sz="2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данного дипломного проекта обусловлена созданием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KZ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-сайта с функцией бронирования для компьютерного клуба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KZ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UpDown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ru-KZ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актуально в связи с растущим спросом на удобные и эффективные способы доступа к услугам компьютерных клубов. Такой проект позволит улучшить клиентский опыт, оптимизировать процесс управления бронированиями и повысить конкурентоспособность клуба.</a:t>
            </a:r>
            <a:endParaRPr lang="ru-KZ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Стрелка: развернутая 3">
            <a:hlinkClick r:id="rId2" action="ppaction://hlinksldjump"/>
            <a:extLst>
              <a:ext uri="{FF2B5EF4-FFF2-40B4-BE49-F238E27FC236}">
                <a16:creationId xmlns:a16="http://schemas.microsoft.com/office/drawing/2014/main" id="{C3B682F1-B7CA-046C-EEAE-29AF2077B530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60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104A5-C441-E4C3-8E7C-206B9702D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17" y="1022555"/>
            <a:ext cx="10131425" cy="816077"/>
          </a:xfrm>
        </p:spPr>
        <p:txBody>
          <a:bodyPr/>
          <a:lstStyle/>
          <a:p>
            <a:r>
              <a:rPr lang="ru-RU" dirty="0"/>
              <a:t>Админ панель - Аккаунты</a:t>
            </a:r>
            <a:endParaRPr lang="ru-KZ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3852EF-5422-4423-ED9E-4CFC0569D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6275"/>
            <a:ext cx="12192000" cy="4081725"/>
          </a:xfrm>
        </p:spPr>
      </p:pic>
      <p:sp>
        <p:nvSpPr>
          <p:cNvPr id="6" name="Стрелка: развернутая 5">
            <a:hlinkClick r:id="rId3" action="ppaction://hlinksldjump"/>
            <a:extLst>
              <a:ext uri="{FF2B5EF4-FFF2-40B4-BE49-F238E27FC236}">
                <a16:creationId xmlns:a16="http://schemas.microsoft.com/office/drawing/2014/main" id="{932199C0-1522-DA8F-077A-2D0A01ADC534}"/>
              </a:ext>
            </a:extLst>
          </p:cNvPr>
          <p:cNvSpPr/>
          <p:nvPr/>
        </p:nvSpPr>
        <p:spPr>
          <a:xfrm rot="16200000">
            <a:off x="11267768" y="16714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21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93006-CED5-E666-CFA6-80D67F2C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Админ панель - Бронирование</a:t>
            </a:r>
            <a:endParaRPr lang="ru-KZ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6D7253-F1FE-E2AB-DDD1-0B8CD3CCC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23" y="2237932"/>
            <a:ext cx="12202839" cy="4620068"/>
          </a:xfrm>
        </p:spPr>
      </p:pic>
      <p:sp>
        <p:nvSpPr>
          <p:cNvPr id="6" name="Стрелка: развернутая 5">
            <a:hlinkClick r:id="rId3" action="ppaction://hlinksldjump"/>
            <a:extLst>
              <a:ext uri="{FF2B5EF4-FFF2-40B4-BE49-F238E27FC236}">
                <a16:creationId xmlns:a16="http://schemas.microsoft.com/office/drawing/2014/main" id="{D1F88C28-D3CE-196D-A889-3141B54934C7}"/>
              </a:ext>
            </a:extLst>
          </p:cNvPr>
          <p:cNvSpPr/>
          <p:nvPr/>
        </p:nvSpPr>
        <p:spPr>
          <a:xfrm rot="16200000">
            <a:off x="11275141" y="72513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09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DF12D5-9817-46F8-AC4B-6E6EB722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1511"/>
            <a:ext cx="12192000" cy="742038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 </a:t>
            </a:r>
          </a:p>
        </p:txBody>
      </p:sp>
      <p:sp>
        <p:nvSpPr>
          <p:cNvPr id="9" name="Блок-схема: процесс 8">
            <a:hlinkClick r:id="rId2" action="ppaction://hlinksldjump"/>
            <a:extLst>
              <a:ext uri="{FF2B5EF4-FFF2-40B4-BE49-F238E27FC236}">
                <a16:creationId xmlns:a16="http://schemas.microsoft.com/office/drawing/2014/main" id="{9AACC8E9-4C13-7387-ADB9-ADC5440A9C29}"/>
              </a:ext>
            </a:extLst>
          </p:cNvPr>
          <p:cNvSpPr/>
          <p:nvPr/>
        </p:nvSpPr>
        <p:spPr>
          <a:xfrm>
            <a:off x="1111045" y="3429000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  <a:endParaRPr lang="ru-KZ" dirty="0"/>
          </a:p>
        </p:txBody>
      </p:sp>
      <p:sp>
        <p:nvSpPr>
          <p:cNvPr id="10" name="Блок-схема: процесс 9">
            <a:hlinkClick r:id="rId3" action="ppaction://hlinksldjump"/>
            <a:extLst>
              <a:ext uri="{FF2B5EF4-FFF2-40B4-BE49-F238E27FC236}">
                <a16:creationId xmlns:a16="http://schemas.microsoft.com/office/drawing/2014/main" id="{3D9EB4D8-091C-0901-EEAF-3FED7124DBA1}"/>
              </a:ext>
            </a:extLst>
          </p:cNvPr>
          <p:cNvSpPr/>
          <p:nvPr/>
        </p:nvSpPr>
        <p:spPr>
          <a:xfrm>
            <a:off x="2175387" y="3429000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  <a:endParaRPr lang="ru-KZ" dirty="0"/>
          </a:p>
        </p:txBody>
      </p:sp>
      <p:sp>
        <p:nvSpPr>
          <p:cNvPr id="11" name="Блок-схема: процесс 10">
            <a:hlinkClick r:id="rId4" action="ppaction://hlinksldjump"/>
            <a:extLst>
              <a:ext uri="{FF2B5EF4-FFF2-40B4-BE49-F238E27FC236}">
                <a16:creationId xmlns:a16="http://schemas.microsoft.com/office/drawing/2014/main" id="{ED85F596-91DD-AA56-F9C7-49F286F97AC7}"/>
              </a:ext>
            </a:extLst>
          </p:cNvPr>
          <p:cNvSpPr/>
          <p:nvPr/>
        </p:nvSpPr>
        <p:spPr>
          <a:xfrm>
            <a:off x="3239729" y="3429000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  <a:endParaRPr lang="ru-KZ" dirty="0"/>
          </a:p>
        </p:txBody>
      </p:sp>
      <p:sp>
        <p:nvSpPr>
          <p:cNvPr id="12" name="Блок-схема: процесс 11">
            <a:hlinkClick r:id="rId5" action="ppaction://hlinksldjump"/>
            <a:extLst>
              <a:ext uri="{FF2B5EF4-FFF2-40B4-BE49-F238E27FC236}">
                <a16:creationId xmlns:a16="http://schemas.microsoft.com/office/drawing/2014/main" id="{49062952-8BCB-A110-AB79-09EFB8CA8076}"/>
              </a:ext>
            </a:extLst>
          </p:cNvPr>
          <p:cNvSpPr/>
          <p:nvPr/>
        </p:nvSpPr>
        <p:spPr>
          <a:xfrm>
            <a:off x="4304071" y="3429000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  <a:endParaRPr lang="ru-KZ" dirty="0"/>
          </a:p>
        </p:txBody>
      </p:sp>
      <p:sp>
        <p:nvSpPr>
          <p:cNvPr id="13" name="Блок-схема: процесс 12">
            <a:hlinkClick r:id="rId6" action="ppaction://hlinksldjump"/>
            <a:extLst>
              <a:ext uri="{FF2B5EF4-FFF2-40B4-BE49-F238E27FC236}">
                <a16:creationId xmlns:a16="http://schemas.microsoft.com/office/drawing/2014/main" id="{F8146937-556D-4234-3A54-8C6DFD39C92C}"/>
              </a:ext>
            </a:extLst>
          </p:cNvPr>
          <p:cNvSpPr/>
          <p:nvPr/>
        </p:nvSpPr>
        <p:spPr>
          <a:xfrm>
            <a:off x="5368413" y="3429000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10</a:t>
            </a:r>
            <a:endParaRPr lang="ru-KZ" dirty="0"/>
          </a:p>
        </p:txBody>
      </p:sp>
      <p:sp>
        <p:nvSpPr>
          <p:cNvPr id="15" name="Блок-схема: процесс 14">
            <a:hlinkClick r:id="rId7" action="ppaction://hlinksldjump"/>
            <a:extLst>
              <a:ext uri="{FF2B5EF4-FFF2-40B4-BE49-F238E27FC236}">
                <a16:creationId xmlns:a16="http://schemas.microsoft.com/office/drawing/2014/main" id="{216C30AF-3169-CA4C-8FBC-82BB8722159A}"/>
              </a:ext>
            </a:extLst>
          </p:cNvPr>
          <p:cNvSpPr/>
          <p:nvPr/>
        </p:nvSpPr>
        <p:spPr>
          <a:xfrm>
            <a:off x="1111045" y="4358149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11</a:t>
            </a:r>
            <a:endParaRPr lang="ru-KZ" dirty="0"/>
          </a:p>
        </p:txBody>
      </p:sp>
      <p:sp>
        <p:nvSpPr>
          <p:cNvPr id="16" name="Блок-схема: процесс 15">
            <a:hlinkClick r:id="rId8" action="ppaction://hlinksldjump"/>
            <a:extLst>
              <a:ext uri="{FF2B5EF4-FFF2-40B4-BE49-F238E27FC236}">
                <a16:creationId xmlns:a16="http://schemas.microsoft.com/office/drawing/2014/main" id="{39FA8FBC-BD24-C342-B159-4A94B3DF45B7}"/>
              </a:ext>
            </a:extLst>
          </p:cNvPr>
          <p:cNvSpPr/>
          <p:nvPr/>
        </p:nvSpPr>
        <p:spPr>
          <a:xfrm>
            <a:off x="2175387" y="4358149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12</a:t>
            </a:r>
            <a:endParaRPr lang="ru-KZ" dirty="0"/>
          </a:p>
        </p:txBody>
      </p:sp>
      <p:sp>
        <p:nvSpPr>
          <p:cNvPr id="17" name="Блок-схема: процесс 16">
            <a:hlinkClick r:id="rId9" action="ppaction://hlinksldjump"/>
            <a:extLst>
              <a:ext uri="{FF2B5EF4-FFF2-40B4-BE49-F238E27FC236}">
                <a16:creationId xmlns:a16="http://schemas.microsoft.com/office/drawing/2014/main" id="{84B3E4EE-9D4C-9D74-4A05-E4667577C25B}"/>
              </a:ext>
            </a:extLst>
          </p:cNvPr>
          <p:cNvSpPr/>
          <p:nvPr/>
        </p:nvSpPr>
        <p:spPr>
          <a:xfrm>
            <a:off x="3239729" y="4358149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13</a:t>
            </a:r>
            <a:endParaRPr lang="ru-KZ" dirty="0"/>
          </a:p>
        </p:txBody>
      </p:sp>
      <p:sp>
        <p:nvSpPr>
          <p:cNvPr id="18" name="Блок-схема: процесс 17">
            <a:hlinkClick r:id="rId10" action="ppaction://hlinksldjump"/>
            <a:extLst>
              <a:ext uri="{FF2B5EF4-FFF2-40B4-BE49-F238E27FC236}">
                <a16:creationId xmlns:a16="http://schemas.microsoft.com/office/drawing/2014/main" id="{E1FF2B4E-7B18-0363-08B6-227A0187166D}"/>
              </a:ext>
            </a:extLst>
          </p:cNvPr>
          <p:cNvSpPr/>
          <p:nvPr/>
        </p:nvSpPr>
        <p:spPr>
          <a:xfrm>
            <a:off x="4304071" y="4358149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14</a:t>
            </a:r>
            <a:endParaRPr lang="ru-KZ" dirty="0"/>
          </a:p>
        </p:txBody>
      </p:sp>
      <p:sp>
        <p:nvSpPr>
          <p:cNvPr id="19" name="Блок-схема: процесс 18">
            <a:hlinkClick r:id="rId11" action="ppaction://hlinksldjump"/>
            <a:extLst>
              <a:ext uri="{FF2B5EF4-FFF2-40B4-BE49-F238E27FC236}">
                <a16:creationId xmlns:a16="http://schemas.microsoft.com/office/drawing/2014/main" id="{9839B18B-36B0-A068-F3F9-FEB68C1CCD90}"/>
              </a:ext>
            </a:extLst>
          </p:cNvPr>
          <p:cNvSpPr/>
          <p:nvPr/>
        </p:nvSpPr>
        <p:spPr>
          <a:xfrm>
            <a:off x="5368413" y="4358149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15</a:t>
            </a:r>
            <a:endParaRPr lang="ru-KZ" dirty="0"/>
          </a:p>
        </p:txBody>
      </p:sp>
      <p:sp>
        <p:nvSpPr>
          <p:cNvPr id="20" name="Блок-схема: процесс 19">
            <a:hlinkClick r:id="rId12" action="ppaction://hlinksldjump"/>
            <a:extLst>
              <a:ext uri="{FF2B5EF4-FFF2-40B4-BE49-F238E27FC236}">
                <a16:creationId xmlns:a16="http://schemas.microsoft.com/office/drawing/2014/main" id="{DCA95886-B979-B4D1-1C7F-A7F37A1B6DB2}"/>
              </a:ext>
            </a:extLst>
          </p:cNvPr>
          <p:cNvSpPr/>
          <p:nvPr/>
        </p:nvSpPr>
        <p:spPr>
          <a:xfrm>
            <a:off x="1111045" y="5287298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16</a:t>
            </a:r>
            <a:endParaRPr lang="ru-KZ" dirty="0"/>
          </a:p>
        </p:txBody>
      </p:sp>
      <p:sp>
        <p:nvSpPr>
          <p:cNvPr id="21" name="Блок-схема: процесс 20">
            <a:hlinkClick r:id="rId13" action="ppaction://hlinksldjump"/>
            <a:extLst>
              <a:ext uri="{FF2B5EF4-FFF2-40B4-BE49-F238E27FC236}">
                <a16:creationId xmlns:a16="http://schemas.microsoft.com/office/drawing/2014/main" id="{1B7681EC-8EC0-0D0F-FD51-AC4CE83F8C1E}"/>
              </a:ext>
            </a:extLst>
          </p:cNvPr>
          <p:cNvSpPr/>
          <p:nvPr/>
        </p:nvSpPr>
        <p:spPr>
          <a:xfrm>
            <a:off x="2175387" y="5287298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17</a:t>
            </a:r>
            <a:endParaRPr lang="ru-KZ" dirty="0"/>
          </a:p>
        </p:txBody>
      </p:sp>
      <p:sp>
        <p:nvSpPr>
          <p:cNvPr id="22" name="Блок-схема: процесс 21">
            <a:hlinkClick r:id="rId14" action="ppaction://hlinksldjump"/>
            <a:extLst>
              <a:ext uri="{FF2B5EF4-FFF2-40B4-BE49-F238E27FC236}">
                <a16:creationId xmlns:a16="http://schemas.microsoft.com/office/drawing/2014/main" id="{43BF908D-67B9-11B4-2223-42141192D66B}"/>
              </a:ext>
            </a:extLst>
          </p:cNvPr>
          <p:cNvSpPr/>
          <p:nvPr/>
        </p:nvSpPr>
        <p:spPr>
          <a:xfrm>
            <a:off x="3239729" y="5287298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18</a:t>
            </a:r>
            <a:endParaRPr lang="ru-KZ" dirty="0"/>
          </a:p>
        </p:txBody>
      </p:sp>
      <p:sp>
        <p:nvSpPr>
          <p:cNvPr id="23" name="Блок-схема: процесс 22">
            <a:hlinkClick r:id="rId15" action="ppaction://hlinksldjump"/>
            <a:extLst>
              <a:ext uri="{FF2B5EF4-FFF2-40B4-BE49-F238E27FC236}">
                <a16:creationId xmlns:a16="http://schemas.microsoft.com/office/drawing/2014/main" id="{56591A36-164B-E9FE-D24B-692FB77B9B69}"/>
              </a:ext>
            </a:extLst>
          </p:cNvPr>
          <p:cNvSpPr/>
          <p:nvPr/>
        </p:nvSpPr>
        <p:spPr>
          <a:xfrm>
            <a:off x="4304071" y="5287298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19</a:t>
            </a:r>
            <a:endParaRPr lang="ru-KZ" dirty="0"/>
          </a:p>
        </p:txBody>
      </p:sp>
      <p:sp>
        <p:nvSpPr>
          <p:cNvPr id="24" name="Блок-схема: процесс 23">
            <a:hlinkClick r:id="rId16" action="ppaction://hlinksldjump"/>
            <a:extLst>
              <a:ext uri="{FF2B5EF4-FFF2-40B4-BE49-F238E27FC236}">
                <a16:creationId xmlns:a16="http://schemas.microsoft.com/office/drawing/2014/main" id="{5003A342-F8EE-93CC-CF54-47AB5C529104}"/>
              </a:ext>
            </a:extLst>
          </p:cNvPr>
          <p:cNvSpPr/>
          <p:nvPr/>
        </p:nvSpPr>
        <p:spPr>
          <a:xfrm>
            <a:off x="5368413" y="5287298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20</a:t>
            </a:r>
            <a:endParaRPr lang="ru-KZ" dirty="0"/>
          </a:p>
        </p:txBody>
      </p:sp>
      <p:sp>
        <p:nvSpPr>
          <p:cNvPr id="25" name="Блок-схема: процесс 24">
            <a:hlinkClick r:id="rId17" action="ppaction://hlinksldjump"/>
            <a:extLst>
              <a:ext uri="{FF2B5EF4-FFF2-40B4-BE49-F238E27FC236}">
                <a16:creationId xmlns:a16="http://schemas.microsoft.com/office/drawing/2014/main" id="{56131C4C-B152-EB99-23CF-628BEBF6B364}"/>
              </a:ext>
            </a:extLst>
          </p:cNvPr>
          <p:cNvSpPr/>
          <p:nvPr/>
        </p:nvSpPr>
        <p:spPr>
          <a:xfrm>
            <a:off x="1111045" y="2538365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ru-KZ" dirty="0"/>
          </a:p>
        </p:txBody>
      </p:sp>
      <p:sp>
        <p:nvSpPr>
          <p:cNvPr id="26" name="Блок-схема: процесс 25">
            <a:hlinkClick r:id="rId18" action="ppaction://hlinksldjump"/>
            <a:extLst>
              <a:ext uri="{FF2B5EF4-FFF2-40B4-BE49-F238E27FC236}">
                <a16:creationId xmlns:a16="http://schemas.microsoft.com/office/drawing/2014/main" id="{B4684458-FC81-0F1B-246D-3A94192872DA}"/>
              </a:ext>
            </a:extLst>
          </p:cNvPr>
          <p:cNvSpPr/>
          <p:nvPr/>
        </p:nvSpPr>
        <p:spPr>
          <a:xfrm>
            <a:off x="2175387" y="2538365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ru-KZ" dirty="0"/>
          </a:p>
        </p:txBody>
      </p:sp>
      <p:sp>
        <p:nvSpPr>
          <p:cNvPr id="27" name="Блок-схема: процесс 26">
            <a:hlinkClick r:id="rId19" action="ppaction://hlinksldjump"/>
            <a:extLst>
              <a:ext uri="{FF2B5EF4-FFF2-40B4-BE49-F238E27FC236}">
                <a16:creationId xmlns:a16="http://schemas.microsoft.com/office/drawing/2014/main" id="{6937D2BC-AF31-4229-817D-FDB0B1E84463}"/>
              </a:ext>
            </a:extLst>
          </p:cNvPr>
          <p:cNvSpPr/>
          <p:nvPr/>
        </p:nvSpPr>
        <p:spPr>
          <a:xfrm>
            <a:off x="3239729" y="2538365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ru-KZ" dirty="0"/>
          </a:p>
        </p:txBody>
      </p:sp>
      <p:sp>
        <p:nvSpPr>
          <p:cNvPr id="28" name="Блок-схема: процесс 27">
            <a:hlinkClick r:id="rId2" action="ppaction://hlinksldjump"/>
            <a:extLst>
              <a:ext uri="{FF2B5EF4-FFF2-40B4-BE49-F238E27FC236}">
                <a16:creationId xmlns:a16="http://schemas.microsoft.com/office/drawing/2014/main" id="{A9345B77-DBBD-7DF9-272A-8B3E25579EB1}"/>
              </a:ext>
            </a:extLst>
          </p:cNvPr>
          <p:cNvSpPr/>
          <p:nvPr/>
        </p:nvSpPr>
        <p:spPr>
          <a:xfrm>
            <a:off x="4304071" y="2538365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  <a:endParaRPr lang="ru-KZ" dirty="0"/>
          </a:p>
        </p:txBody>
      </p:sp>
      <p:sp>
        <p:nvSpPr>
          <p:cNvPr id="29" name="Блок-схема: процесс 28">
            <a:hlinkClick r:id="rId3" action="ppaction://hlinksldjump"/>
            <a:extLst>
              <a:ext uri="{FF2B5EF4-FFF2-40B4-BE49-F238E27FC236}">
                <a16:creationId xmlns:a16="http://schemas.microsoft.com/office/drawing/2014/main" id="{6496C690-8537-431B-107A-35EBE36AA922}"/>
              </a:ext>
            </a:extLst>
          </p:cNvPr>
          <p:cNvSpPr/>
          <p:nvPr/>
        </p:nvSpPr>
        <p:spPr>
          <a:xfrm>
            <a:off x="5368413" y="2538365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  <a:endParaRPr lang="ru-KZ" dirty="0"/>
          </a:p>
        </p:txBody>
      </p:sp>
      <p:sp>
        <p:nvSpPr>
          <p:cNvPr id="30" name="Блок-схема: процесс 29">
            <a:hlinkClick r:id="rId20" action="ppaction://hlinksldjump"/>
            <a:extLst>
              <a:ext uri="{FF2B5EF4-FFF2-40B4-BE49-F238E27FC236}">
                <a16:creationId xmlns:a16="http://schemas.microsoft.com/office/drawing/2014/main" id="{0F124464-4ED2-4820-0DC5-B88EB6095582}"/>
              </a:ext>
            </a:extLst>
          </p:cNvPr>
          <p:cNvSpPr/>
          <p:nvPr/>
        </p:nvSpPr>
        <p:spPr>
          <a:xfrm>
            <a:off x="1111045" y="6078795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21</a:t>
            </a:r>
            <a:endParaRPr lang="ru-KZ" dirty="0"/>
          </a:p>
        </p:txBody>
      </p:sp>
      <p:sp>
        <p:nvSpPr>
          <p:cNvPr id="31" name="Блок-схема: процесс 30">
            <a:hlinkClick r:id="rId21" action="ppaction://hlinksldjump"/>
            <a:extLst>
              <a:ext uri="{FF2B5EF4-FFF2-40B4-BE49-F238E27FC236}">
                <a16:creationId xmlns:a16="http://schemas.microsoft.com/office/drawing/2014/main" id="{689AA208-293A-7978-C486-E6E190DFA62A}"/>
              </a:ext>
            </a:extLst>
          </p:cNvPr>
          <p:cNvSpPr/>
          <p:nvPr/>
        </p:nvSpPr>
        <p:spPr>
          <a:xfrm>
            <a:off x="2175387" y="6078795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22</a:t>
            </a:r>
            <a:endParaRPr lang="ru-KZ" dirty="0"/>
          </a:p>
        </p:txBody>
      </p:sp>
      <p:sp>
        <p:nvSpPr>
          <p:cNvPr id="32" name="Блок-схема: процесс 31">
            <a:hlinkClick r:id="rId22" action="ppaction://hlinksldjump"/>
            <a:extLst>
              <a:ext uri="{FF2B5EF4-FFF2-40B4-BE49-F238E27FC236}">
                <a16:creationId xmlns:a16="http://schemas.microsoft.com/office/drawing/2014/main" id="{3BA4E9E7-3C03-0EC1-4F6F-7571F786EFDA}"/>
              </a:ext>
            </a:extLst>
          </p:cNvPr>
          <p:cNvSpPr/>
          <p:nvPr/>
        </p:nvSpPr>
        <p:spPr>
          <a:xfrm>
            <a:off x="3239729" y="6078795"/>
            <a:ext cx="786581" cy="61205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23</a:t>
            </a:r>
            <a:endParaRPr lang="ru-KZ" dirty="0"/>
          </a:p>
        </p:txBody>
      </p:sp>
      <p:sp>
        <p:nvSpPr>
          <p:cNvPr id="33" name="Стрелка: развернутая 32">
            <a:hlinkClick r:id="rId23" action="ppaction://hlinksldjump"/>
            <a:extLst>
              <a:ext uri="{FF2B5EF4-FFF2-40B4-BE49-F238E27FC236}">
                <a16:creationId xmlns:a16="http://schemas.microsoft.com/office/drawing/2014/main" id="{8E234A5B-95A1-9C57-885A-156EEF3C8FF9}"/>
              </a:ext>
            </a:extLst>
          </p:cNvPr>
          <p:cNvSpPr/>
          <p:nvPr/>
        </p:nvSpPr>
        <p:spPr>
          <a:xfrm rot="16200000">
            <a:off x="7964129" y="3598606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66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3B548-149D-A004-9E7F-36A4ACCF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исследования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F5F8EC-7AE2-5983-6F8C-2A5037C24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220633"/>
          </a:xfrm>
        </p:spPr>
        <p:txBody>
          <a:bodyPr>
            <a:noAutofit/>
          </a:bodyPr>
          <a:lstStyle/>
          <a:p>
            <a:pPr indent="540385" algn="just">
              <a:lnSpc>
                <a:spcPct val="107000"/>
              </a:lnSpc>
              <a:spcAft>
                <a:spcPts val="800"/>
              </a:spcAft>
            </a:pPr>
            <a:r>
              <a:rPr lang="ru-KZ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Целью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дипломного проекта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является создание функционального и эффективного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-сайта для компьютерного клуба «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UpDown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с возможностью онлайн-бронирования столиков, обеспечивающего удобство для клиентов и повышение эффективности работы клуба. Для реализации этой цели были поставлены следующие задачи:</a:t>
            </a:r>
            <a:endParaRPr lang="ru-K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анализ ресурсов со схожей производственной деятельностью;</a:t>
            </a:r>
            <a:endParaRPr lang="ru-K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определить требования к разрабатываемому ресурсу;</a:t>
            </a:r>
            <a:endParaRPr lang="ru-K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программного обеспечения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K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 функциональное моделирование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-сайта;</a:t>
            </a:r>
            <a:endParaRPr lang="ru-K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выполнить проектирование средствами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UML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K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базу данных;</a:t>
            </a:r>
            <a:endParaRPr lang="ru-K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интерфейс для всех классов пользователей.</a:t>
            </a:r>
            <a:endParaRPr lang="ru-K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Стрелка: развернутая 3">
            <a:hlinkClick r:id="rId2" action="ppaction://hlinksldjump"/>
            <a:extLst>
              <a:ext uri="{FF2B5EF4-FFF2-40B4-BE49-F238E27FC236}">
                <a16:creationId xmlns:a16="http://schemas.microsoft.com/office/drawing/2014/main" id="{081D30FB-30C6-11A9-D228-3702897D303A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6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12824-C5C5-3CEF-2065-9923D56C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468"/>
            <a:ext cx="9389807" cy="710445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Функциональное моделирование </a:t>
            </a:r>
            <a:endParaRPr lang="ru-KZ" dirty="0">
              <a:latin typeface="+mn-lt"/>
            </a:endParaRPr>
          </a:p>
        </p:txBody>
      </p:sp>
      <p:sp>
        <p:nvSpPr>
          <p:cNvPr id="7" name="Стрелка: развернутая 6">
            <a:hlinkClick r:id="rId2" action="ppaction://hlinksldjump"/>
            <a:extLst>
              <a:ext uri="{FF2B5EF4-FFF2-40B4-BE49-F238E27FC236}">
                <a16:creationId xmlns:a16="http://schemas.microsoft.com/office/drawing/2014/main" id="{D15F1171-0ED3-1095-3962-C3826BA8306C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3E2217-67A9-4570-8319-BAA4A7BE7C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6780" y="755912"/>
            <a:ext cx="10134570" cy="60566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239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CEE051-6DB8-C3C9-E834-AF390388FFA5}"/>
              </a:ext>
            </a:extLst>
          </p:cNvPr>
          <p:cNvSpPr txBox="1"/>
          <p:nvPr/>
        </p:nvSpPr>
        <p:spPr>
          <a:xfrm>
            <a:off x="0" y="0"/>
            <a:ext cx="10795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Функциональное моделирование </a:t>
            </a:r>
            <a:endParaRPr lang="ru-KZ" sz="3600" dirty="0"/>
          </a:p>
        </p:txBody>
      </p:sp>
      <p:sp>
        <p:nvSpPr>
          <p:cNvPr id="10" name="Стрелка: развернутая 9">
            <a:hlinkClick r:id="rId2" action="ppaction://hlinksldjump"/>
            <a:extLst>
              <a:ext uri="{FF2B5EF4-FFF2-40B4-BE49-F238E27FC236}">
                <a16:creationId xmlns:a16="http://schemas.microsoft.com/office/drawing/2014/main" id="{A909C355-9A55-F129-40B5-B9EC75E7A45E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F188C3-36C0-4F9B-9322-F2D8F6AA66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3235" y="670559"/>
            <a:ext cx="10480040" cy="6120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185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FE6C8-E4C1-A286-688D-1177994F1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83" y="68826"/>
            <a:ext cx="4299154" cy="1456267"/>
          </a:xfrm>
        </p:spPr>
        <p:txBody>
          <a:bodyPr/>
          <a:lstStyle/>
          <a:p>
            <a:r>
              <a:rPr lang="en-US" dirty="0"/>
              <a:t>UML -</a:t>
            </a:r>
            <a:r>
              <a:rPr lang="ru-RU" dirty="0"/>
              <a:t> Диаграммы</a:t>
            </a:r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7EBB7-8BC3-D1E6-631D-79BB98BBA76D}"/>
              </a:ext>
            </a:extLst>
          </p:cNvPr>
          <p:cNvSpPr txBox="1"/>
          <p:nvPr/>
        </p:nvSpPr>
        <p:spPr>
          <a:xfrm>
            <a:off x="879986" y="5674513"/>
            <a:ext cx="10594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Диаграмма вариантов использования для незарегистрированного пользователя</a:t>
            </a:r>
            <a:endParaRPr lang="ru-KZ" sz="2400" dirty="0"/>
          </a:p>
        </p:txBody>
      </p:sp>
      <p:sp>
        <p:nvSpPr>
          <p:cNvPr id="9" name="Стрелка: развернутая 8">
            <a:hlinkClick r:id="rId2" action="ppaction://hlinksldjump"/>
            <a:extLst>
              <a:ext uri="{FF2B5EF4-FFF2-40B4-BE49-F238E27FC236}">
                <a16:creationId xmlns:a16="http://schemas.microsoft.com/office/drawing/2014/main" id="{1FDA9F1C-5F9F-B95D-7E3E-19A36A3CD300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B57568-EE14-406B-BB4A-40802CD4E3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04" y="1269479"/>
            <a:ext cx="7879992" cy="4319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94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E92E78-2AC8-3A23-E366-00339E28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149781" cy="1151467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Диаграмма вариантов использования для администратора</a:t>
            </a:r>
            <a:endParaRPr lang="ru-KZ" sz="2400" dirty="0"/>
          </a:p>
        </p:txBody>
      </p:sp>
      <p:sp>
        <p:nvSpPr>
          <p:cNvPr id="8" name="Стрелка: развернутая 7">
            <a:hlinkClick r:id="rId2" action="ppaction://hlinksldjump"/>
            <a:extLst>
              <a:ext uri="{FF2B5EF4-FFF2-40B4-BE49-F238E27FC236}">
                <a16:creationId xmlns:a16="http://schemas.microsoft.com/office/drawing/2014/main" id="{D9009181-2156-FB60-E2EE-754E48E76FD5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AB241-9F93-4969-80CA-3C6777B02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D3B8FD-2DAF-4D53-9BA1-30E3217602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03" y="1151467"/>
            <a:ext cx="10984680" cy="5335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495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54265-0FDD-58B1-8ACB-D9A7B0A7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35445" cy="925325"/>
          </a:xfrm>
        </p:spPr>
        <p:txBody>
          <a:bodyPr/>
          <a:lstStyle/>
          <a:p>
            <a:r>
              <a:rPr lang="ru-RU" dirty="0"/>
              <a:t>Архитектура программного обеспечения </a:t>
            </a:r>
            <a:endParaRPr lang="ru-KZ" dirty="0"/>
          </a:p>
        </p:txBody>
      </p:sp>
      <p:sp>
        <p:nvSpPr>
          <p:cNvPr id="6" name="Стрелка: развернутая 5">
            <a:hlinkClick r:id="rId2" action="ppaction://hlinksldjump"/>
            <a:extLst>
              <a:ext uri="{FF2B5EF4-FFF2-40B4-BE49-F238E27FC236}">
                <a16:creationId xmlns:a16="http://schemas.microsoft.com/office/drawing/2014/main" id="{B4C2C470-30B6-F070-984D-9CCC761641F0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686E3E-76AD-46B9-B9B7-1183087D2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49CD98-50E9-4F99-A643-1FEBE6E2AB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12192000" cy="579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619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A05B0-039F-0DF7-B650-BBAA908F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4" y="108155"/>
            <a:ext cx="10131425" cy="806245"/>
          </a:xfrm>
        </p:spPr>
        <p:txBody>
          <a:bodyPr/>
          <a:lstStyle/>
          <a:p>
            <a:r>
              <a:rPr lang="ru-RU" dirty="0"/>
              <a:t>Схема базы данных</a:t>
            </a:r>
            <a:endParaRPr lang="ru-KZ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7E1395-33F4-B10B-B7A2-401DE506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799"/>
            <a:ext cx="12198212" cy="5817676"/>
          </a:xfrm>
        </p:spPr>
      </p:pic>
      <p:sp>
        <p:nvSpPr>
          <p:cNvPr id="6" name="Стрелка: развернутая 5">
            <a:hlinkClick r:id="rId3" action="ppaction://hlinksldjump"/>
            <a:extLst>
              <a:ext uri="{FF2B5EF4-FFF2-40B4-BE49-F238E27FC236}">
                <a16:creationId xmlns:a16="http://schemas.microsoft.com/office/drawing/2014/main" id="{EA60EE9A-DE0F-1C3B-13EE-A98DD1B16C4A}"/>
              </a:ext>
            </a:extLst>
          </p:cNvPr>
          <p:cNvSpPr/>
          <p:nvPr/>
        </p:nvSpPr>
        <p:spPr>
          <a:xfrm rot="16200000">
            <a:off x="11422625" y="16198"/>
            <a:ext cx="462116" cy="612058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42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332</Words>
  <Application>Microsoft Office PowerPoint</Application>
  <PresentationFormat>Широкоэкранный</PresentationFormat>
  <Paragraphs>66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Times New Roman</vt:lpstr>
      <vt:lpstr>Небесная</vt:lpstr>
      <vt:lpstr>МИНИСТЕРСТВО ОБРАЗОВАНИЯ И НАУКИ РЕСПУБЛИКИ КАЗАХСТАН СЕВЕРО-КАЗАХСТАНСКИЙ УНИВЕРСИТЕТ  ИМ. М. КОЗЫБАЕВА ФАКУЛЬТЕТ ИНЖЕНЕРИИ И ЦИФРОВЫХ ТЕХНОЛОГИЙ КАФЕДРЫ «ИНФОРМАЦИОННО-КОММУНИКАЦИОННЫЕ ТЕХНОЛОГИИ»</vt:lpstr>
      <vt:lpstr>Актуальность</vt:lpstr>
      <vt:lpstr>Цель и задачи исследования</vt:lpstr>
      <vt:lpstr>Функциональное моделирование </vt:lpstr>
      <vt:lpstr>Презентация PowerPoint</vt:lpstr>
      <vt:lpstr>UML - Диаграммы</vt:lpstr>
      <vt:lpstr>Диаграмма вариантов использования для администратора</vt:lpstr>
      <vt:lpstr>Архитектура программного обеспечения </vt:lpstr>
      <vt:lpstr>Схема базы данных</vt:lpstr>
      <vt:lpstr>Главная страница сайта</vt:lpstr>
      <vt:lpstr>Приветственная секция главной страницы</vt:lpstr>
      <vt:lpstr>Секция доступных услуг</vt:lpstr>
      <vt:lpstr>Секция доступных игр</vt:lpstr>
      <vt:lpstr>Первая часть подвала web-сайта</vt:lpstr>
      <vt:lpstr>Вторая часть подвала web-сайта</vt:lpstr>
      <vt:lpstr>Форма авторизации</vt:lpstr>
      <vt:lpstr>Интерфейс с номерами столов </vt:lpstr>
      <vt:lpstr> Интерфейс с вводом даты и времени бронирования</vt:lpstr>
      <vt:lpstr>Презентация PowerPoint</vt:lpstr>
      <vt:lpstr>Админ панель - Аккаунты</vt:lpstr>
      <vt:lpstr>Админ панель - Бронирование</vt:lpstr>
      <vt:lpstr>Спасибо за внимание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Актуальность</dc:title>
  <dc:creator>Saimer Forever</dc:creator>
  <cp:lastModifiedBy>Шкипер:D Шкипер:D</cp:lastModifiedBy>
  <cp:revision>6</cp:revision>
  <dcterms:created xsi:type="dcterms:W3CDTF">2024-03-17T16:41:43Z</dcterms:created>
  <dcterms:modified xsi:type="dcterms:W3CDTF">2024-05-10T05:56:35Z</dcterms:modified>
</cp:coreProperties>
</file>